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</p:sldIdLst>
  <p:sldSz cx="6858000" cy="9144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n.wright" initials="d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E3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0" autoAdjust="0"/>
    <p:restoredTop sz="94660"/>
  </p:normalViewPr>
  <p:slideViewPr>
    <p:cSldViewPr>
      <p:cViewPr>
        <p:scale>
          <a:sx n="100" d="100"/>
          <a:sy n="100" d="100"/>
        </p:scale>
        <p:origin x="212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016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3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0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06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8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19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96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0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3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7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5580C-8DD3-4631-A7ED-06A37BF21E2E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C1D96-98D6-443E-AB19-4944176A9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4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1052" y="154072"/>
            <a:ext cx="5029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>
                <a:solidFill>
                  <a:prstClr val="black"/>
                </a:solidFill>
              </a:rPr>
              <a:t>International Society of Safety Professionals</a:t>
            </a:r>
          </a:p>
          <a:p>
            <a:pPr lvl="0" algn="ctr"/>
            <a:r>
              <a:rPr lang="en-US" sz="800" b="1" dirty="0">
                <a:solidFill>
                  <a:schemeClr val="bg1">
                    <a:lumMod val="50000"/>
                  </a:schemeClr>
                </a:solidFill>
              </a:rPr>
              <a:t>The ISSP is a U.S. registered Non-Profit Organization</a:t>
            </a:r>
          </a:p>
          <a:p>
            <a:pPr lvl="0" algn="ctr"/>
            <a:r>
              <a:rPr lang="en-US" sz="800" dirty="0">
                <a:solidFill>
                  <a:srgbClr val="00B0F0"/>
                </a:solidFill>
              </a:rPr>
              <a:t>10600 S. Penn St., Suite 16-553 – Oklahoma City, Oklahoma, 73170</a:t>
            </a:r>
            <a:endParaRPr lang="en-US" sz="800" b="1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95" y="228600"/>
            <a:ext cx="1120673" cy="9961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691" y="1229139"/>
            <a:ext cx="116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Global Voice for</a:t>
            </a:r>
          </a:p>
          <a:p>
            <a:pPr algn="ctr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Safety Professionals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82182"/>
              </p:ext>
            </p:extLst>
          </p:nvPr>
        </p:nvGraphicFramePr>
        <p:xfrm>
          <a:off x="304800" y="1752600"/>
          <a:ext cx="6246406" cy="7281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6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3062">
                <a:tc gridSpan="4">
                  <a:txBody>
                    <a:bodyPr/>
                    <a:lstStyle/>
                    <a:p>
                      <a:r>
                        <a:rPr lang="en-US" sz="800" dirty="0"/>
                        <a:t>I can provide proof of the following</a:t>
                      </a:r>
                      <a:r>
                        <a:rPr lang="en-US" sz="800" baseline="0" dirty="0"/>
                        <a:t> safety training  and/or education in order to obtain a Bronze level Certification:</a:t>
                      </a:r>
                    </a:p>
                    <a:p>
                      <a:endParaRPr lang="en-US" sz="800" baseline="0" dirty="0"/>
                    </a:p>
                    <a:p>
                      <a:r>
                        <a:rPr lang="en-US" sz="800" baseline="0" dirty="0"/>
                        <a:t>Note: Proof means official certificate of training from an established professional safety training organization or a copy of university transcripts. An internal certificate of training from your organization DOES NOT qualify unless your organization is a professional safety training organization.</a:t>
                      </a:r>
                      <a:endParaRPr 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b="1" u="sng" dirty="0"/>
                        <a:t>Training or Education Requirements to be E</a:t>
                      </a:r>
                      <a:r>
                        <a:rPr lang="en-US" sz="800" b="1" u="sng" dirty="0">
                          <a:solidFill>
                            <a:schemeClr val="tx1"/>
                          </a:solidFill>
                        </a:rPr>
                        <a:t>ligible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/>
                        <a:t>List your target</a:t>
                      </a:r>
                      <a:r>
                        <a:rPr lang="en-US" sz="800" b="1" baseline="0" dirty="0"/>
                        <a:t> goal to complete the requirement if you answered no.</a:t>
                      </a:r>
                      <a:endParaRPr lang="en-US" sz="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Basic Safety Program Management Qualification course or Safety Program Management education from an accredited university.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 course of instruction for</a:t>
                      </a:r>
                      <a:r>
                        <a:rPr lang="en-US" sz="800" baseline="0" dirty="0"/>
                        <a:t> </a:t>
                      </a:r>
                      <a:r>
                        <a:rPr lang="en-US" sz="800" dirty="0"/>
                        <a:t>Human Factors or Human</a:t>
                      </a:r>
                      <a:r>
                        <a:rPr lang="en-US" sz="800" baseline="0" dirty="0"/>
                        <a:t> Error Prevention.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 Course of instruction for Auditor Qualification.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 course of instruction that included Emergency Response Planning in the syllabus.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 course of instruction that included Root Cause Analysis in the syllabus.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 course of instruction that included Basic Accident/Incident Investigation in the syllabus.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 course of instruction that included an overview</a:t>
                      </a:r>
                      <a:r>
                        <a:rPr lang="en-US" sz="800" baseline="0" dirty="0"/>
                        <a:t> of Basic Principles of </a:t>
                      </a:r>
                      <a:r>
                        <a:rPr lang="en-US" sz="800" dirty="0"/>
                        <a:t>Occupational Safety and Health.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 course of instruction that included Safety Risk Management in the syllabus.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</a:rPr>
                        <a:t>I can provide proof of the following safety competencies</a:t>
                      </a:r>
                      <a:r>
                        <a:rPr lang="en-US" sz="800" b="1" baseline="0" dirty="0">
                          <a:solidFill>
                            <a:schemeClr val="bg1"/>
                          </a:solidFill>
                        </a:rPr>
                        <a:t> in order to obtain a Bronze level Certification: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schemeClr val="bg1"/>
                          </a:solidFill>
                        </a:rPr>
                        <a:t>Note: Proof means a letter signed by a member of management attesting to the fact that you have conducted and completed the task.</a:t>
                      </a:r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/>
                        <a:t>Competency requirements to</a:t>
                      </a:r>
                      <a:r>
                        <a:rPr lang="en-US" sz="800" b="1" u="sng" baseline="0" dirty="0"/>
                        <a:t> be Eligible</a:t>
                      </a:r>
                      <a:endParaRPr lang="en-US" sz="8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/>
                        <a:t>List your target</a:t>
                      </a:r>
                      <a:r>
                        <a:rPr lang="en-US" sz="800" b="1" baseline="0" dirty="0"/>
                        <a:t> goal to complete the requirement if you answered no.</a:t>
                      </a:r>
                      <a:endParaRPr lang="en-US" sz="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Draft and revised an organizational safety policy.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Designed and conducted a complete</a:t>
                      </a:r>
                      <a:r>
                        <a:rPr lang="en-US" sz="800" baseline="0" dirty="0"/>
                        <a:t> safety risk management process.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6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Conducted an organizational internal evaluation or safety audit.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3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Lead and conducted an employee safety meeting.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3062">
                <a:tc>
                  <a:txBody>
                    <a:bodyPr/>
                    <a:lstStyle/>
                    <a:p>
                      <a:r>
                        <a:rPr lang="en-US" sz="800" dirty="0"/>
                        <a:t>Developed an organizational safety training plan.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3062">
                <a:tc>
                  <a:txBody>
                    <a:bodyPr/>
                    <a:lstStyle/>
                    <a:p>
                      <a:r>
                        <a:rPr lang="en-US" sz="800" dirty="0"/>
                        <a:t>Planned and conducted</a:t>
                      </a:r>
                      <a:r>
                        <a:rPr lang="en-US" sz="800" baseline="0" dirty="0"/>
                        <a:t> an organizational emergency response exercise.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12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/>
                        <a:t>In</a:t>
                      </a:r>
                      <a:r>
                        <a:rPr lang="en-US" sz="800" b="1" u="sng" baseline="0" dirty="0"/>
                        <a:t> addition to the educational and competency requirements you must:</a:t>
                      </a:r>
                      <a:endParaRPr lang="en-US" sz="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Have </a:t>
                      </a:r>
                      <a:r>
                        <a:rPr lang="en-US" sz="800" baseline="0" dirty="0"/>
                        <a:t>a current ISSP Membership.</a:t>
                      </a:r>
                      <a:endParaRPr lang="en-US" sz="800" dirty="0"/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800" dirty="0"/>
                        <a:t>Successfully pass the Examination.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76400" y="800403"/>
            <a:ext cx="542345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                             Certified International Safety Manager – CISM Self Assessment</a:t>
            </a:r>
          </a:p>
          <a:p>
            <a:endParaRPr lang="en-US" sz="800" dirty="0"/>
          </a:p>
          <a:p>
            <a:r>
              <a:rPr lang="en-US" sz="800" dirty="0">
                <a:solidFill>
                  <a:srgbClr val="002060"/>
                </a:solidFill>
              </a:rPr>
              <a:t>             Complete the assessment below to determine if you are prepared to apply for Bronze Level.</a:t>
            </a:r>
          </a:p>
        </p:txBody>
      </p:sp>
    </p:spTree>
    <p:extLst>
      <p:ext uri="{BB962C8B-B14F-4D97-AF65-F5344CB8AC3E}">
        <p14:creationId xmlns:p14="http://schemas.microsoft.com/office/powerpoint/2010/main" val="247492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1052" y="154072"/>
            <a:ext cx="5029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>
                <a:solidFill>
                  <a:prstClr val="black"/>
                </a:solidFill>
              </a:rPr>
              <a:t>International Society of Safety Professionals</a:t>
            </a:r>
          </a:p>
          <a:p>
            <a:pPr lvl="0" algn="ctr"/>
            <a:r>
              <a:rPr lang="en-US" sz="800" b="1" dirty="0">
                <a:solidFill>
                  <a:schemeClr val="bg1">
                    <a:lumMod val="50000"/>
                  </a:schemeClr>
                </a:solidFill>
              </a:rPr>
              <a:t>The ISSP is a U.S. registered Non-Profit Organization</a:t>
            </a:r>
          </a:p>
          <a:p>
            <a:pPr lvl="0" algn="ctr"/>
            <a:r>
              <a:rPr lang="en-US" sz="800" dirty="0">
                <a:solidFill>
                  <a:srgbClr val="00B0F0"/>
                </a:solidFill>
              </a:rPr>
              <a:t>10600 S. Penn St., Suite 16-553 – Oklahoma City, Oklahoma, 73170</a:t>
            </a:r>
            <a:endParaRPr lang="en-US" sz="800" b="1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95" y="228600"/>
            <a:ext cx="1120673" cy="9961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691" y="1229139"/>
            <a:ext cx="116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Global Voice for</a:t>
            </a:r>
          </a:p>
          <a:p>
            <a:pPr algn="ctr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Safety Professionals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053393"/>
              </p:ext>
            </p:extLst>
          </p:nvPr>
        </p:nvGraphicFramePr>
        <p:xfrm>
          <a:off x="304796" y="1752600"/>
          <a:ext cx="624641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6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3062">
                <a:tc gridSpan="4">
                  <a:txBody>
                    <a:bodyPr/>
                    <a:lstStyle/>
                    <a:p>
                      <a:r>
                        <a:rPr lang="en-US" sz="800" dirty="0"/>
                        <a:t>I can provide proof of the following</a:t>
                      </a:r>
                      <a:r>
                        <a:rPr lang="en-US" sz="800" baseline="0" dirty="0"/>
                        <a:t> safety training and/or education in order to obtain a Silver Level Certification: </a:t>
                      </a:r>
                    </a:p>
                    <a:p>
                      <a:endParaRPr lang="en-US" sz="800" baseline="0" dirty="0"/>
                    </a:p>
                    <a:p>
                      <a:r>
                        <a:rPr lang="en-US" sz="800" baseline="0" dirty="0"/>
                        <a:t>Notes: Proof means official certificate of training from an established professional safety training organization or a copy of university transcripts. An internal certificate of training from your organization DOES NOT qualify unless your organization is a professional safety training organization.</a:t>
                      </a:r>
                    </a:p>
                    <a:p>
                      <a:r>
                        <a:rPr lang="en-US" sz="800" baseline="0" dirty="0"/>
                        <a:t>There is no requirement for an individual to advance to the Silver level. It is offered as a career enhancing and professional designation option.</a:t>
                      </a:r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b="1" u="sng" dirty="0">
                          <a:solidFill>
                            <a:schemeClr val="tx1"/>
                          </a:solidFill>
                        </a:rPr>
                        <a:t>Training or Education Requirements to be Eligible for the Silver</a:t>
                      </a:r>
                      <a:r>
                        <a:rPr lang="en-US" sz="800" b="1" u="sng" baseline="0" dirty="0">
                          <a:solidFill>
                            <a:schemeClr val="tx1"/>
                          </a:solidFill>
                        </a:rPr>
                        <a:t> level</a:t>
                      </a:r>
                      <a:endParaRPr lang="en-US" sz="800" b="1" u="sng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u="sng" dirty="0">
                          <a:solidFill>
                            <a:schemeClr val="tx1"/>
                          </a:solidFill>
                        </a:rPr>
                        <a:t>Complete the Bronze level</a:t>
                      </a:r>
                      <a:r>
                        <a:rPr lang="en-US" sz="800" b="1" u="sng" baseline="0" dirty="0">
                          <a:solidFill>
                            <a:schemeClr val="tx1"/>
                          </a:solidFill>
                        </a:rPr>
                        <a:t> requirements plus:</a:t>
                      </a:r>
                      <a:endParaRPr lang="en-US" sz="8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List your target goal to complete the requirement if you answered no.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</a:t>
                      </a:r>
                      <a:r>
                        <a:rPr lang="en-US" sz="800" baseline="0" dirty="0"/>
                        <a:t> course of instruction that included aspects of Organizational Safety Culture.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 course of instruction that included Management or Leadership.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 course of instruction that included Instructor/Facilitator.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A course of instruction that included Business</a:t>
                      </a:r>
                      <a:r>
                        <a:rPr lang="en-US" sz="800" baseline="0" dirty="0"/>
                        <a:t> or Safety Administration.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A course of instruction that included Organizational</a:t>
                      </a:r>
                      <a:r>
                        <a:rPr lang="en-US" sz="800" baseline="0" dirty="0"/>
                        <a:t> Change Management.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</a:rPr>
                        <a:t>I can provide proof of the following safety competencies</a:t>
                      </a:r>
                      <a:r>
                        <a:rPr lang="en-US" sz="800" b="1" baseline="0" dirty="0">
                          <a:solidFill>
                            <a:schemeClr val="bg1"/>
                          </a:solidFill>
                        </a:rPr>
                        <a:t> in order to obtain a Silver level Certification: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schemeClr val="bg1"/>
                          </a:solidFill>
                        </a:rPr>
                        <a:t>Note: Proof means official certificate of training from an established professional safety training organization or a copy of university transcripts. An internal certificate of training from your organization DOES NOT qualify unless your organization is a professional safety training organization.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/>
                        <a:t>Competency requirements to</a:t>
                      </a:r>
                      <a:r>
                        <a:rPr lang="en-US" sz="800" b="1" u="sng" baseline="0" dirty="0"/>
                        <a:t> be </a:t>
                      </a:r>
                      <a:r>
                        <a:rPr lang="en-US" sz="800" b="1" u="sng" baseline="0" dirty="0">
                          <a:solidFill>
                            <a:schemeClr val="tx1"/>
                          </a:solidFill>
                        </a:rPr>
                        <a:t>eligible for the “Silver” level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baseline="0" dirty="0">
                          <a:solidFill>
                            <a:schemeClr val="tx1"/>
                          </a:solidFill>
                        </a:rPr>
                        <a:t>Complete the Bronze level requirements plus:</a:t>
                      </a:r>
                      <a:endParaRPr lang="en-US" sz="800" b="1" u="sng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List your target goal to complete the requirement if you answered no.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Prepare and administer</a:t>
                      </a:r>
                      <a:r>
                        <a:rPr lang="en-US" sz="800" baseline="0" dirty="0"/>
                        <a:t> a safety budget.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Conduct an organizational safety culture assessment.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dirty="0"/>
                        <a:t>Complete an organizational job hazard analysis.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8800" y="851499"/>
            <a:ext cx="527105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                      Certified International Safety Manager - CISM Self Assessment</a:t>
            </a:r>
          </a:p>
          <a:p>
            <a:endParaRPr lang="en-US" sz="800" dirty="0"/>
          </a:p>
          <a:p>
            <a:r>
              <a:rPr lang="en-US" sz="800" dirty="0">
                <a:solidFill>
                  <a:srgbClr val="002060"/>
                </a:solidFill>
              </a:rPr>
              <a:t>               Complete the assessment below to determine if you qualify for the Silver Level,</a:t>
            </a:r>
            <a:endParaRPr lang="en-US" sz="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7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1052" y="154072"/>
            <a:ext cx="5029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>
                <a:solidFill>
                  <a:prstClr val="black"/>
                </a:solidFill>
              </a:rPr>
              <a:t>International Society of Safety Professionals</a:t>
            </a:r>
          </a:p>
          <a:p>
            <a:pPr lvl="0" algn="ctr"/>
            <a:r>
              <a:rPr lang="en-US" sz="800" b="1" dirty="0">
                <a:solidFill>
                  <a:schemeClr val="bg1">
                    <a:lumMod val="50000"/>
                  </a:schemeClr>
                </a:solidFill>
              </a:rPr>
              <a:t>The ISSP is a U.S. registered Non-Profit Organization</a:t>
            </a:r>
          </a:p>
          <a:p>
            <a:pPr lvl="0" algn="ctr"/>
            <a:r>
              <a:rPr lang="en-US" sz="800" dirty="0">
                <a:solidFill>
                  <a:srgbClr val="00B0F0"/>
                </a:solidFill>
              </a:rPr>
              <a:t>10600 S. Penn St., Suite 16-553 – Oklahoma City, Oklahoma, 73170</a:t>
            </a:r>
            <a:endParaRPr lang="en-US" sz="800" b="1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95" y="228600"/>
            <a:ext cx="1120673" cy="9961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691" y="1229139"/>
            <a:ext cx="116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Global Voice for</a:t>
            </a:r>
          </a:p>
          <a:p>
            <a:pPr algn="ctr"/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Safety Professionals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226327"/>
              </p:ext>
            </p:extLst>
          </p:nvPr>
        </p:nvGraphicFramePr>
        <p:xfrm>
          <a:off x="304796" y="1752600"/>
          <a:ext cx="624641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6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3062">
                <a:tc gridSpan="4">
                  <a:txBody>
                    <a:bodyPr/>
                    <a:lstStyle/>
                    <a:p>
                      <a:r>
                        <a:rPr lang="en-US" sz="800" dirty="0"/>
                        <a:t>I can provide proof of the following</a:t>
                      </a:r>
                      <a:r>
                        <a:rPr lang="en-US" sz="800" baseline="0" dirty="0"/>
                        <a:t> safety training and/or education: in order to obtain a Gold level Certification: </a:t>
                      </a:r>
                    </a:p>
                    <a:p>
                      <a:endParaRPr lang="en-US" sz="800" baseline="0" dirty="0"/>
                    </a:p>
                    <a:p>
                      <a:r>
                        <a:rPr lang="en-US" sz="800" baseline="0" dirty="0"/>
                        <a:t>Notes: Proof means official certificate of training from an established professional safety training organization or a copy of university transcripts. An internal certificate of training from your organization DOES NOT qualify unless your organization is a professional safety training organization.</a:t>
                      </a:r>
                    </a:p>
                    <a:p>
                      <a:r>
                        <a:rPr lang="en-US" sz="800" baseline="0" dirty="0"/>
                        <a:t>There is no requirement for an individual to advance to the Silver level. It is offered as a career enhancing and professional designation option.</a:t>
                      </a:r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800" b="1" u="sng" dirty="0"/>
                        <a:t>Training or education requirements to be eligible for the Gold</a:t>
                      </a:r>
                      <a:r>
                        <a:rPr lang="en-US" sz="800" b="1" u="sng" baseline="0" dirty="0"/>
                        <a:t> level</a:t>
                      </a:r>
                      <a:endParaRPr lang="en-US" sz="800" b="1" u="sng" dirty="0"/>
                    </a:p>
                    <a:p>
                      <a:r>
                        <a:rPr lang="en-US" sz="800" b="1" u="sng" dirty="0"/>
                        <a:t>Complete Silver level requirements plus: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List</a:t>
                      </a:r>
                      <a:r>
                        <a:rPr lang="en-US" sz="800" b="1" baseline="0" dirty="0"/>
                        <a:t> your target goal to complete the requirement if you answered no.</a:t>
                      </a:r>
                      <a:endParaRPr lang="en-US" sz="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Demonstrate at least eight (8) hours of</a:t>
                      </a:r>
                      <a:r>
                        <a:rPr lang="en-US" sz="800" baseline="0" dirty="0"/>
                        <a:t> safety professional continuing education annually.  </a:t>
                      </a:r>
                      <a:endParaRPr lang="en-US" sz="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</a:rPr>
                        <a:t>I can provide proof of the following safety competencies</a:t>
                      </a:r>
                      <a:r>
                        <a:rPr lang="en-US" sz="800" b="1" baseline="0" dirty="0">
                          <a:solidFill>
                            <a:schemeClr val="bg1"/>
                          </a:solidFill>
                        </a:rPr>
                        <a:t> in order to obtain a Gold </a:t>
                      </a:r>
                      <a:r>
                        <a:rPr lang="en-US" sz="800" b="1" baseline="0">
                          <a:solidFill>
                            <a:schemeClr val="bg1"/>
                          </a:solidFill>
                        </a:rPr>
                        <a:t>level Certification</a:t>
                      </a:r>
                      <a:r>
                        <a:rPr lang="en-US" sz="800" b="1" baseline="0" dirty="0">
                          <a:solidFill>
                            <a:schemeClr val="bg1"/>
                          </a:solidFill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schemeClr val="bg1"/>
                          </a:solidFill>
                        </a:rPr>
                        <a:t>Note: Proof means official certificate of training from an established professional safety training organization or a copy of university transcripts. An internal certificate of training from your organization DOES NOT qualify unless your organization is a professional safety training organization.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/>
                        <a:t>Competency requirements to</a:t>
                      </a:r>
                      <a:r>
                        <a:rPr lang="en-US" sz="800" b="1" u="sng" baseline="0" dirty="0"/>
                        <a:t> be eligible for the Gold level</a:t>
                      </a:r>
                      <a:endParaRPr lang="en-US" sz="800" b="1" u="sng" dirty="0"/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List</a:t>
                      </a:r>
                      <a:r>
                        <a:rPr lang="en-US" sz="800" b="1" baseline="0" dirty="0"/>
                        <a:t> your target goal to complete the requirement if you answered no.</a:t>
                      </a:r>
                      <a:endParaRPr lang="en-US" sz="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Author a professional safety paper, white paper, safety article, or book and be published on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</a:rPr>
                        <a:t> a national or international venue.  (The ISSP website qualifies as an international venue)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</a:rPr>
                        <a:t>Speak on a safety topic at a professional safety forum.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37360" y="829327"/>
            <a:ext cx="473765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                         Certified International Safety Manager - CISM Self Assessment</a:t>
            </a:r>
          </a:p>
          <a:p>
            <a:endParaRPr lang="en-US" sz="800" dirty="0"/>
          </a:p>
          <a:p>
            <a:r>
              <a:rPr lang="en-US" sz="800" dirty="0">
                <a:solidFill>
                  <a:srgbClr val="002060"/>
                </a:solidFill>
              </a:rPr>
              <a:t>                   Complete the assessment below to determine if you qualify for the Gold level.</a:t>
            </a:r>
            <a:endParaRPr lang="en-US" sz="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283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2741</TotalTime>
  <Words>1076</Words>
  <Application>Microsoft Office PowerPoint</Application>
  <PresentationFormat>On-screen Show (4:3)</PresentationFormat>
  <Paragraphs>96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USDOT_User</dc:creator>
  <cp:lastModifiedBy>ALICIA</cp:lastModifiedBy>
  <cp:revision>105</cp:revision>
  <cp:lastPrinted>2016-06-20T15:41:08Z</cp:lastPrinted>
  <dcterms:created xsi:type="dcterms:W3CDTF">2013-07-11T19:30:47Z</dcterms:created>
  <dcterms:modified xsi:type="dcterms:W3CDTF">2020-07-21T21:30:13Z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rcaPaneWidth">
    <vt:i4>270</vt:i4>
  </property>
  <property fmtid="{D5CDD505-2E9C-101B-9397-08002B2CF9AE}" pid="3" name="SrcaFirstTableColumnWidth">
    <vt:i4>52</vt:i4>
  </property>
  <property fmtid="{D5CDD505-2E9C-101B-9397-08002B2CF9AE}" pid="4" name="SrcaSecondTableColumnWidth">
    <vt:i4>52</vt:i4>
  </property>
  <property fmtid="{D5CDD505-2E9C-101B-9397-08002B2CF9AE}" pid="5" name="Link Index">
    <vt:i4>0</vt:i4>
  </property>
  <property fmtid="{D5CDD505-2E9C-101B-9397-08002B2CF9AE}" pid="6" name="SrcaLastSavedLocation">
    <vt:lpwstr>C:\Users\ALICIA\Box Sync\ISSP\2018 ICRSP Updates\Certified International Safety Manager Self Assessment July 21, 2020.pptx</vt:lpwstr>
  </property>
</Properties>
</file>